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76" r:id="rId3"/>
    <p:sldId id="269" r:id="rId4"/>
    <p:sldId id="270" r:id="rId5"/>
    <p:sldId id="277" r:id="rId6"/>
    <p:sldId id="279" r:id="rId7"/>
    <p:sldId id="280" r:id="rId8"/>
    <p:sldId id="287" r:id="rId9"/>
    <p:sldId id="298" r:id="rId10"/>
    <p:sldId id="299" r:id="rId11"/>
    <p:sldId id="300" r:id="rId12"/>
    <p:sldId id="293" r:id="rId13"/>
    <p:sldId id="282" r:id="rId14"/>
    <p:sldId id="258" r:id="rId15"/>
    <p:sldId id="297" r:id="rId16"/>
    <p:sldId id="303" r:id="rId17"/>
    <p:sldId id="308" r:id="rId18"/>
    <p:sldId id="304" r:id="rId19"/>
    <p:sldId id="307" r:id="rId20"/>
    <p:sldId id="309" r:id="rId21"/>
    <p:sldId id="296" r:id="rId2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92" autoAdjust="0"/>
    <p:restoredTop sz="86435" autoAdjust="0"/>
  </p:normalViewPr>
  <p:slideViewPr>
    <p:cSldViewPr>
      <p:cViewPr varScale="1">
        <p:scale>
          <a:sx n="63" d="100"/>
          <a:sy n="63" d="100"/>
        </p:scale>
        <p:origin x="9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9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8DBFE-B4F9-44F2-9EB0-92DC4EC0F484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8FF6ED-BD67-4564-B87F-8AB0ADF2B9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095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614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346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2695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7" name="Retâ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10" name="Espaço Reservado para Número de Slid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Espaço Reservado para Rodapé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1" name="Espaço Reservado para Conteú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10" name="Espaço Reservado para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12" name="Espaço Reservado para Número de Slid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pt-BR"/>
          </a:p>
        </p:txBody>
      </p:sp>
      <p:sp>
        <p:nvSpPr>
          <p:cNvPr id="16" name="Espaço Reservado para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15" name="Espaço Reservado para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1745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t-BR"/>
              <a:t>Clique para editar o texto mestre</a:t>
            </a:r>
          </a:p>
        </p:txBody>
      </p:sp>
      <p:sp>
        <p:nvSpPr>
          <p:cNvPr id="8" name="Retâ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â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1" name="Retâ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ço Reservado para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13" name="Espaço Reservado para Número de Slide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Espaço Reservado para Rodapé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/>
              <a:t>Clique no ícone para adicionar uma imagem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pt-BR"/>
              <a:t>Clique para editar o texto mestre</a:t>
            </a:r>
          </a:p>
          <a:p>
            <a:pPr lvl="1" eaLnBrk="1" latinLnBrk="0" hangingPunct="1"/>
            <a:r>
              <a:rPr lang="pt-BR"/>
              <a:t>Segundo nível</a:t>
            </a:r>
          </a:p>
          <a:p>
            <a:pPr lvl="2" eaLnBrk="1" latinLnBrk="0" hangingPunct="1"/>
            <a:r>
              <a:rPr lang="pt-BR"/>
              <a:t>Terceiro nível</a:t>
            </a:r>
          </a:p>
          <a:p>
            <a:pPr lvl="3" eaLnBrk="1" latinLnBrk="0" hangingPunct="1"/>
            <a:r>
              <a:rPr lang="pt-BR"/>
              <a:t>Quarto nível</a:t>
            </a:r>
          </a:p>
          <a:p>
            <a:pPr lvl="4" eaLnBrk="1" latinLnBrk="0" hangingPunct="1"/>
            <a:r>
              <a:rPr lang="pt-BR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295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77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1543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373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506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093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302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8982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t-BR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/>
              <a:t>Clique para editar o texto mestre</a:t>
            </a:r>
          </a:p>
          <a:p>
            <a:pPr lvl="1" eaLnBrk="1" latinLnBrk="0" hangingPunct="1"/>
            <a:r>
              <a:rPr kumimoji="0" lang="pt-BR"/>
              <a:t>Segundo nível</a:t>
            </a:r>
          </a:p>
          <a:p>
            <a:pPr lvl="2" eaLnBrk="1" latinLnBrk="0" hangingPunct="1"/>
            <a:r>
              <a:rPr kumimoji="0" lang="pt-BR"/>
              <a:t>Terceiro nível</a:t>
            </a:r>
          </a:p>
          <a:p>
            <a:pPr lvl="3" eaLnBrk="1" latinLnBrk="0" hangingPunct="1"/>
            <a:r>
              <a:rPr kumimoji="0" lang="pt-BR"/>
              <a:t>Quarto nível</a:t>
            </a:r>
          </a:p>
          <a:p>
            <a:pPr lvl="4" eaLnBrk="1" latinLnBrk="0" hangingPunct="1"/>
            <a:r>
              <a:rPr kumimoji="0" lang="pt-BR"/>
              <a:t>Quinto nível</a:t>
            </a:r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9C2C5085-0508-4DDB-8D65-B42E3C6D4AE0}" type="datetimeFigureOut">
              <a:rPr lang="pt-BR" smtClean="0"/>
              <a:t>13/08/2018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7" name="Retâ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â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EF45884-CDFB-4DC8-8ED4-A4357FE8F747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roups.google.com/d/forum/calculonumerico_t2_t7" TargetMode="External"/><Relationship Id="rId2" Type="http://schemas.openxmlformats.org/officeDocument/2006/relationships/hyperlink" Target="https://sites.google.com/cin.ufpe.br/if215-calculo-numerico-ufpe/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samultimedia.esa.int/docs/esa-x-1819eng.pdf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77416" y="845307"/>
            <a:ext cx="3766584" cy="2101949"/>
          </a:xfrm>
        </p:spPr>
        <p:txBody>
          <a:bodyPr>
            <a:normAutofit/>
          </a:bodyPr>
          <a:lstStyle/>
          <a:p>
            <a:r>
              <a:rPr lang="pt-BR" sz="5400" b="1" dirty="0"/>
              <a:t>Cálculo Numérico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75050" y="2809903"/>
            <a:ext cx="3461446" cy="1008112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Prof. Guilherme Amorim</a:t>
            </a:r>
          </a:p>
          <a:p>
            <a:r>
              <a:rPr lang="pt-BR" sz="2400" dirty="0"/>
              <a:t>22/10/2013</a:t>
            </a:r>
          </a:p>
        </p:txBody>
      </p:sp>
      <p:pic>
        <p:nvPicPr>
          <p:cNvPr id="4" name="Picture 2" descr="http://2.bp.blogspot.com/_yQmQ1ZvYAok/TURnKzi4rwI/AAAAAAAACCA/0g_EUtfpqPc/s1600/digi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5359026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3779912" y="4797152"/>
            <a:ext cx="5233908" cy="1050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b="1" dirty="0"/>
              <a:t>Aula 1 – Apresentação</a:t>
            </a:r>
          </a:p>
        </p:txBody>
      </p:sp>
      <p:pic>
        <p:nvPicPr>
          <p:cNvPr id="2052" name="Picture 4" descr="http://siep.ifpe.edu.br/tamc/wp-content/uploads/2012/11/cin+uf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432" y="4435988"/>
            <a:ext cx="3422134" cy="191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77972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3068960"/>
            <a:ext cx="8153400" cy="990600"/>
          </a:xfrm>
        </p:spPr>
        <p:txBody>
          <a:bodyPr>
            <a:noAutofit/>
          </a:bodyPr>
          <a:lstStyle/>
          <a:p>
            <a:pPr algn="ctr"/>
            <a:r>
              <a:rPr lang="pt-BR" sz="5400" b="1" dirty="0">
                <a:solidFill>
                  <a:schemeClr val="tx1"/>
                </a:solidFill>
              </a:rPr>
              <a:t>Que outra forma teríamos de resolver esse problema?</a:t>
            </a:r>
          </a:p>
        </p:txBody>
      </p:sp>
    </p:spTree>
    <p:extLst>
      <p:ext uri="{BB962C8B-B14F-4D97-AF65-F5344CB8AC3E}">
        <p14:creationId xmlns:p14="http://schemas.microsoft.com/office/powerpoint/2010/main" val="1586848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15816" y="938430"/>
            <a:ext cx="5760640" cy="1143000"/>
          </a:xfrm>
        </p:spPr>
        <p:txBody>
          <a:bodyPr>
            <a:noAutofit/>
          </a:bodyPr>
          <a:lstStyle/>
          <a:p>
            <a:r>
              <a:rPr lang="pt-BR" sz="4800" b="1" dirty="0"/>
              <a:t>Contínuo</a:t>
            </a:r>
            <a:r>
              <a:rPr lang="pt-BR" sz="4800" b="1" baseline="0" dirty="0"/>
              <a:t> ---&gt; Discreto</a:t>
            </a:r>
            <a:endParaRPr lang="pt-BR" sz="4800" b="1" dirty="0"/>
          </a:p>
        </p:txBody>
      </p:sp>
      <p:pic>
        <p:nvPicPr>
          <p:cNvPr id="4" name="Picture 2" descr="http://2.bp.blogspot.com/_yQmQ1ZvYAok/TURnKzi4rwI/AAAAAAAACCA/0g_EUtfpqPc/s1600/digit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" y="734638"/>
            <a:ext cx="2475317" cy="155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49" y="2420888"/>
            <a:ext cx="4752528" cy="413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18362"/>
            <a:ext cx="4944969" cy="391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6084168" y="2285222"/>
            <a:ext cx="2808312" cy="3880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t-BR" dirty="0"/>
              <a:t>Consideramos retângulos como aproximações...</a:t>
            </a:r>
          </a:p>
        </p:txBody>
      </p:sp>
    </p:spTree>
    <p:extLst>
      <p:ext uri="{BB962C8B-B14F-4D97-AF65-F5344CB8AC3E}">
        <p14:creationId xmlns:p14="http://schemas.microsoft.com/office/powerpoint/2010/main" val="335469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pt-BR" sz="6600" b="1" dirty="0">
                <a:solidFill>
                  <a:schemeClr val="tx2">
                    <a:lumMod val="50000"/>
                  </a:schemeClr>
                </a:solidFill>
              </a:rPr>
              <a:t>Resultados...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4684037"/>
              </p:ext>
            </p:extLst>
          </p:nvPr>
        </p:nvGraphicFramePr>
        <p:xfrm>
          <a:off x="899592" y="1556792"/>
          <a:ext cx="7200800" cy="5013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Número</a:t>
                      </a:r>
                      <a:r>
                        <a:rPr lang="pt-BR" sz="2400" baseline="0" dirty="0"/>
                        <a:t> de intervalos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Valor aproximado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45,48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42,195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40,055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39,31545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39,0315045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5000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39,00630018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6699"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400" dirty="0"/>
                        <a:t>39,003150045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1978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496944" cy="1143000"/>
          </a:xfrm>
        </p:spPr>
        <p:txBody>
          <a:bodyPr>
            <a:noAutofit/>
          </a:bodyPr>
          <a:lstStyle/>
          <a:p>
            <a:r>
              <a:rPr lang="pt-BR" b="1" dirty="0">
                <a:solidFill>
                  <a:srgbClr val="006600"/>
                </a:solidFill>
              </a:rPr>
              <a:t>Cálculo</a:t>
            </a:r>
            <a:r>
              <a:rPr lang="pt-BR" b="1" baseline="0" dirty="0">
                <a:solidFill>
                  <a:srgbClr val="006600"/>
                </a:solidFill>
              </a:rPr>
              <a:t> Numérico trabalha com aproximações</a:t>
            </a:r>
            <a:endParaRPr lang="pt-BR" b="1" dirty="0">
              <a:solidFill>
                <a:srgbClr val="0066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83568" y="5841219"/>
            <a:ext cx="8229600" cy="828141"/>
          </a:xfrm>
        </p:spPr>
        <p:txBody>
          <a:bodyPr/>
          <a:lstStyle/>
          <a:p>
            <a:pPr marL="0" indent="0">
              <a:buNone/>
            </a:pPr>
            <a:r>
              <a:rPr lang="pt-BR" dirty="0"/>
              <a:t>“Tecnicamente </a:t>
            </a:r>
            <a:r>
              <a:rPr lang="pt-BR" b="1" dirty="0">
                <a:solidFill>
                  <a:srgbClr val="FF0000"/>
                </a:solidFill>
              </a:rPr>
              <a:t>errado</a:t>
            </a:r>
            <a:r>
              <a:rPr lang="pt-BR" dirty="0"/>
              <a:t>” mas bom o suficiente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228" y="3377696"/>
            <a:ext cx="2267808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036" y="3377696"/>
            <a:ext cx="2266220" cy="244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367059"/>
            <a:ext cx="2237606" cy="2458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284119"/>
            <a:ext cx="2339751" cy="255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12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O que veremos neste curso?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69160"/>
          </a:xfrm>
        </p:spPr>
        <p:txBody>
          <a:bodyPr>
            <a:normAutofit/>
          </a:bodyPr>
          <a:lstStyle/>
          <a:p>
            <a:r>
              <a:rPr lang="pt-BR" dirty="0"/>
              <a:t>Resolução de problemas matemáticos através de métodos numéricos.</a:t>
            </a:r>
          </a:p>
          <a:p>
            <a:r>
              <a:rPr lang="pt-BR" dirty="0"/>
              <a:t>Que problemas?</a:t>
            </a:r>
          </a:p>
          <a:p>
            <a:pPr lvl="1"/>
            <a:r>
              <a:rPr lang="pt-BR" dirty="0"/>
              <a:t>Zeros de função</a:t>
            </a:r>
          </a:p>
          <a:p>
            <a:pPr lvl="1"/>
            <a:r>
              <a:rPr lang="pt-BR" dirty="0"/>
              <a:t>Sistemas de Equações Lineares</a:t>
            </a:r>
          </a:p>
          <a:p>
            <a:pPr lvl="1"/>
            <a:r>
              <a:rPr lang="pt-BR" dirty="0"/>
              <a:t>Ajustamento</a:t>
            </a:r>
          </a:p>
          <a:p>
            <a:pPr lvl="1"/>
            <a:r>
              <a:rPr lang="pt-BR" dirty="0"/>
              <a:t>Interpolação</a:t>
            </a:r>
          </a:p>
          <a:p>
            <a:pPr lvl="1"/>
            <a:r>
              <a:rPr lang="pt-BR" dirty="0"/>
              <a:t>Integração</a:t>
            </a:r>
            <a:r>
              <a:rPr lang="pt-BR" baseline="0" dirty="0"/>
              <a:t> Numérica</a:t>
            </a:r>
          </a:p>
          <a:p>
            <a:r>
              <a:rPr lang="pt-BR" dirty="0"/>
              <a:t>E por onde começamos?</a:t>
            </a:r>
          </a:p>
          <a:p>
            <a:pPr lvl="1"/>
            <a:r>
              <a:rPr lang="pt-BR" dirty="0"/>
              <a:t>Representação de número no computador.</a:t>
            </a:r>
          </a:p>
        </p:txBody>
      </p:sp>
    </p:spTree>
    <p:extLst>
      <p:ext uri="{BB962C8B-B14F-4D97-AF65-F5344CB8AC3E}">
        <p14:creationId xmlns:p14="http://schemas.microsoft.com/office/powerpoint/2010/main" val="1035390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 Bibliográfica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3432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427984" y="1600200"/>
            <a:ext cx="4338064" cy="5069160"/>
          </a:xfrm>
        </p:spPr>
        <p:txBody>
          <a:bodyPr>
            <a:normAutofit/>
          </a:bodyPr>
          <a:lstStyle/>
          <a:p>
            <a:r>
              <a:rPr lang="pt-BR" dirty="0"/>
              <a:t>Veremos os capítulos 1a 6 do livro.</a:t>
            </a:r>
          </a:p>
          <a:p>
            <a:r>
              <a:rPr lang="pt-BR" dirty="0"/>
              <a:t>Vendido na Editora Universitária por R$ 25,00</a:t>
            </a:r>
          </a:p>
        </p:txBody>
      </p:sp>
    </p:spTree>
    <p:extLst>
      <p:ext uri="{BB962C8B-B14F-4D97-AF65-F5344CB8AC3E}">
        <p14:creationId xmlns:p14="http://schemas.microsoft.com/office/powerpoint/2010/main" val="2970474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Referências</a:t>
            </a:r>
            <a:r>
              <a:rPr lang="pt-BR" baseline="0" dirty="0"/>
              <a:t> complementares</a:t>
            </a:r>
            <a:endParaRPr lang="pt-BR" dirty="0"/>
          </a:p>
        </p:txBody>
      </p:sp>
      <p:pic>
        <p:nvPicPr>
          <p:cNvPr id="4" name="Picture 2" descr="http://www.livrosdobem.com/imagem/index/1863669/G/calculo_numerico_aspectos_teoricos_e_computacionais_ruggi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528392" cy="4964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121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Avaliação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2 provas (2EE e 3EE)</a:t>
            </a:r>
          </a:p>
          <a:p>
            <a:pPr lvl="1"/>
            <a:r>
              <a:rPr lang="pt-BR" dirty="0"/>
              <a:t>Cap. 1</a:t>
            </a:r>
            <a:r>
              <a:rPr lang="pt-BR"/>
              <a:t>, 2, 3 e 4</a:t>
            </a:r>
            <a:endParaRPr lang="pt-BR" dirty="0"/>
          </a:p>
          <a:p>
            <a:pPr lvl="1"/>
            <a:r>
              <a:rPr lang="pt-BR" dirty="0"/>
              <a:t>Cap. 5 e 6</a:t>
            </a:r>
          </a:p>
          <a:p>
            <a:r>
              <a:rPr lang="pt-BR" dirty="0"/>
              <a:t>1 Projeto</a:t>
            </a:r>
          </a:p>
        </p:txBody>
      </p:sp>
    </p:spTree>
    <p:extLst>
      <p:ext uri="{BB962C8B-B14F-4D97-AF65-F5344CB8AC3E}">
        <p14:creationId xmlns:p14="http://schemas.microsoft.com/office/powerpoint/2010/main" val="2148635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Sobre o Projeto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Grupo de no máximo 5 pessoas</a:t>
            </a:r>
          </a:p>
          <a:p>
            <a:r>
              <a:rPr lang="pt-BR" dirty="0"/>
              <a:t>Como será avaliado?</a:t>
            </a:r>
          </a:p>
          <a:p>
            <a:pPr lvl="1"/>
            <a:r>
              <a:rPr lang="pt-BR" dirty="0"/>
              <a:t>50% apresentação</a:t>
            </a:r>
          </a:p>
          <a:p>
            <a:pPr lvl="1"/>
            <a:r>
              <a:rPr lang="pt-BR" dirty="0"/>
              <a:t>25% código</a:t>
            </a:r>
          </a:p>
          <a:p>
            <a:pPr lvl="1"/>
            <a:r>
              <a:rPr lang="pt-BR" dirty="0"/>
              <a:t>25% relatório</a:t>
            </a:r>
          </a:p>
          <a:p>
            <a:r>
              <a:rPr lang="pt-BR" dirty="0"/>
              <a:t>Vale 30% da primeira prova</a:t>
            </a:r>
          </a:p>
          <a:p>
            <a:r>
              <a:rPr lang="pt-BR" dirty="0"/>
              <a:t>Importante: A segunda chamada substituirá umas das provas, mas não o projeto.</a:t>
            </a:r>
          </a:p>
        </p:txBody>
      </p:sp>
    </p:spTree>
    <p:extLst>
      <p:ext uri="{BB962C8B-B14F-4D97-AF65-F5344CB8AC3E}">
        <p14:creationId xmlns:p14="http://schemas.microsoft.com/office/powerpoint/2010/main" val="8440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Comunicação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Site</a:t>
            </a:r>
          </a:p>
          <a:p>
            <a:pPr lvl="1"/>
            <a:r>
              <a:rPr lang="pt-BR" dirty="0">
                <a:hlinkClick r:id="rId2"/>
              </a:rPr>
              <a:t>https://sites.google.com/cin.ufpe.br/if215-calculo-numerico-ufpe/</a:t>
            </a:r>
            <a:endParaRPr lang="pt-BR" dirty="0"/>
          </a:p>
          <a:p>
            <a:r>
              <a:rPr lang="pt-BR" dirty="0"/>
              <a:t>Lista de e-mails</a:t>
            </a:r>
          </a:p>
          <a:p>
            <a:pPr lvl="1"/>
            <a:r>
              <a:rPr lang="en-GB" b="1" dirty="0">
                <a:hlinkClick r:id="rId3"/>
              </a:rPr>
              <a:t>https://groups.google.com/d/forum/calculonumerico_t2_t7</a:t>
            </a:r>
            <a:endParaRPr lang="en-GB" b="1" dirty="0"/>
          </a:p>
          <a:p>
            <a:pPr lvl="1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27228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onger video of 'Ariane 5' Rocket first launch failure--explos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1043608" y="1116419"/>
            <a:ext cx="6696744" cy="5022559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6" name="Título 1"/>
          <p:cNvSpPr txBox="1">
            <a:spLocks/>
          </p:cNvSpPr>
          <p:nvPr/>
        </p:nvSpPr>
        <p:spPr>
          <a:xfrm>
            <a:off x="457200" y="274638"/>
            <a:ext cx="8229600" cy="841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bg1"/>
                </a:solidFill>
              </a:rPr>
              <a:t>Ariane 5 (4/6/1996)</a:t>
            </a:r>
          </a:p>
        </p:txBody>
      </p:sp>
    </p:spTree>
    <p:extLst>
      <p:ext uri="{BB962C8B-B14F-4D97-AF65-F5344CB8AC3E}">
        <p14:creationId xmlns:p14="http://schemas.microsoft.com/office/powerpoint/2010/main" val="177592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aranormaloldpueblo.com/wp-content/uploads/2011/10/QuestionMar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714750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776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1"/>
            <a:ext cx="704159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35" y="1268760"/>
            <a:ext cx="7041590" cy="124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636911"/>
            <a:ext cx="3579566" cy="398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5292080" y="6480002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1200" dirty="0">
                <a:hlinkClick r:id="rId5"/>
              </a:rPr>
              <a:t>http://esamultimedia.esa.int/docs/esa-x-1819eng.pdf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2729835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1"/>
            <a:ext cx="7041590" cy="115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35" y="1268760"/>
            <a:ext cx="7041590" cy="1241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57" y="2636912"/>
            <a:ext cx="4820350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7" y="3779598"/>
            <a:ext cx="8522765" cy="2169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lipse 5"/>
          <p:cNvSpPr/>
          <p:nvPr/>
        </p:nvSpPr>
        <p:spPr>
          <a:xfrm>
            <a:off x="1979712" y="4005064"/>
            <a:ext cx="5328592" cy="6120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046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0" y="1805473"/>
            <a:ext cx="3970784" cy="3312368"/>
          </a:xfrm>
        </p:spPr>
        <p:txBody>
          <a:bodyPr>
            <a:noAutofit/>
          </a:bodyPr>
          <a:lstStyle/>
          <a:p>
            <a:r>
              <a:rPr lang="pt-BR" sz="5400" b="1" dirty="0"/>
              <a:t>OK... Mas e o que é o Cálculo Numérico</a:t>
            </a:r>
            <a:r>
              <a:rPr lang="pt-BR" sz="5400" b="1" baseline="0" dirty="0"/>
              <a:t>?</a:t>
            </a:r>
            <a:endParaRPr lang="pt-BR" sz="5400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248472" cy="488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8267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468052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pt-BR" sz="4400" b="1" dirty="0">
                <a:solidFill>
                  <a:schemeClr val="bg1"/>
                </a:solidFill>
              </a:rPr>
              <a:t>Conjunto de </a:t>
            </a:r>
            <a:r>
              <a:rPr lang="pt-BR" sz="6600" b="1" dirty="0">
                <a:solidFill>
                  <a:srgbClr val="FF0000"/>
                </a:solidFill>
              </a:rPr>
              <a:t>métodos</a:t>
            </a:r>
            <a:r>
              <a:rPr lang="pt-BR" sz="5400" b="1" baseline="0" dirty="0">
                <a:solidFill>
                  <a:schemeClr val="bg1"/>
                </a:solidFill>
              </a:rPr>
              <a:t> </a:t>
            </a:r>
            <a:r>
              <a:rPr lang="pt-BR" sz="4400" b="1" baseline="0" dirty="0">
                <a:solidFill>
                  <a:schemeClr val="bg1"/>
                </a:solidFill>
              </a:rPr>
              <a:t>utilizados para obtenção do resultado de </a:t>
            </a:r>
            <a:r>
              <a:rPr lang="pt-BR" sz="6600" b="1" baseline="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problemas</a:t>
            </a:r>
            <a:r>
              <a:rPr lang="pt-BR" sz="6600" b="1" baseline="0" dirty="0">
                <a:solidFill>
                  <a:schemeClr val="bg1"/>
                </a:solidFill>
              </a:rPr>
              <a:t> </a:t>
            </a:r>
            <a:r>
              <a:rPr lang="pt-BR" sz="4400" b="1" baseline="0" dirty="0">
                <a:solidFill>
                  <a:schemeClr val="bg1"/>
                </a:solidFill>
              </a:rPr>
              <a:t>matemáticos através de </a:t>
            </a:r>
            <a:r>
              <a:rPr lang="pt-BR" sz="7200" b="1" baseline="0" dirty="0">
                <a:solidFill>
                  <a:srgbClr val="FFFF00"/>
                </a:solidFill>
              </a:rPr>
              <a:t>aproximações</a:t>
            </a:r>
            <a:r>
              <a:rPr lang="pt-BR" sz="4400" b="1" baseline="0" dirty="0">
                <a:solidFill>
                  <a:schemeClr val="bg1"/>
                </a:solidFill>
              </a:rPr>
              <a:t>.</a:t>
            </a:r>
            <a:endParaRPr lang="pt-BR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701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-34663" y="-14560"/>
            <a:ext cx="4860031" cy="32112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107504" y="4253026"/>
            <a:ext cx="19442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Problema Físico</a:t>
            </a:r>
          </a:p>
        </p:txBody>
      </p:sp>
      <p:sp>
        <p:nvSpPr>
          <p:cNvPr id="5" name="Retângulo 4"/>
          <p:cNvSpPr/>
          <p:nvPr/>
        </p:nvSpPr>
        <p:spPr>
          <a:xfrm>
            <a:off x="3607992" y="4253026"/>
            <a:ext cx="19442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Modelo Matemático</a:t>
            </a:r>
          </a:p>
        </p:txBody>
      </p:sp>
      <p:sp>
        <p:nvSpPr>
          <p:cNvPr id="6" name="Retângulo 5"/>
          <p:cNvSpPr/>
          <p:nvPr/>
        </p:nvSpPr>
        <p:spPr>
          <a:xfrm>
            <a:off x="7020272" y="4253026"/>
            <a:ext cx="1944216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Solução</a:t>
            </a:r>
          </a:p>
        </p:txBody>
      </p:sp>
      <p:sp>
        <p:nvSpPr>
          <p:cNvPr id="7" name="Seta para a direita 6"/>
          <p:cNvSpPr/>
          <p:nvPr/>
        </p:nvSpPr>
        <p:spPr>
          <a:xfrm>
            <a:off x="2483768" y="4469050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 dirty="0"/>
          </a:p>
        </p:txBody>
      </p:sp>
      <p:sp>
        <p:nvSpPr>
          <p:cNvPr id="8" name="Seta para a direita 7"/>
          <p:cNvSpPr/>
          <p:nvPr/>
        </p:nvSpPr>
        <p:spPr>
          <a:xfrm>
            <a:off x="5989113" y="4433046"/>
            <a:ext cx="504056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 b="1"/>
          </a:p>
        </p:txBody>
      </p:sp>
      <p:pic>
        <p:nvPicPr>
          <p:cNvPr id="2050" name="Picture 2" descr="http://2.bp.blogspot.com/-LUnAJsdhWqM/TzlOAkrENII/AAAAAAAATg4/ndScaLhuiks/s1600/Filosofia+qui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280" y="-14560"/>
            <a:ext cx="4283968" cy="32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/>
          <p:cNvSpPr txBox="1"/>
          <p:nvPr/>
        </p:nvSpPr>
        <p:spPr>
          <a:xfrm>
            <a:off x="2037206" y="4746040"/>
            <a:ext cx="14611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tx2">
                    <a:lumMod val="50000"/>
                  </a:schemeClr>
                </a:solidFill>
              </a:rPr>
              <a:t>Modelagem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5682020" y="4757082"/>
            <a:ext cx="12662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>
                <a:solidFill>
                  <a:schemeClr val="tx2">
                    <a:lumMod val="50000"/>
                  </a:schemeClr>
                </a:solidFill>
              </a:rPr>
              <a:t>Resolução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240780" y="318096"/>
            <a:ext cx="4045036" cy="25202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 algn="ctr" rtl="0">
              <a:spcBef>
                <a:spcPct val="0"/>
              </a:spcBef>
            </a:pPr>
            <a:r>
              <a:rPr lang="pt-BR" sz="2000" b="1" dirty="0">
                <a:solidFill>
                  <a:schemeClr val="bg1"/>
                </a:solidFill>
              </a:rPr>
              <a:t>Conjunto de </a:t>
            </a:r>
            <a:r>
              <a:rPr lang="pt-BR" sz="3600" b="1" dirty="0">
                <a:solidFill>
                  <a:srgbClr val="FF0000"/>
                </a:solidFill>
              </a:rPr>
              <a:t>métodos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utilizados para obtenção do resultado de </a:t>
            </a:r>
            <a:r>
              <a:rPr lang="pt-BR" sz="3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problemas</a:t>
            </a:r>
            <a:r>
              <a:rPr lang="pt-BR" sz="3600" b="1" dirty="0">
                <a:solidFill>
                  <a:schemeClr val="bg1"/>
                </a:solidFill>
              </a:rPr>
              <a:t> </a:t>
            </a:r>
            <a:r>
              <a:rPr lang="pt-BR" sz="2000" b="1" dirty="0">
                <a:solidFill>
                  <a:schemeClr val="bg1"/>
                </a:solidFill>
              </a:rPr>
              <a:t>matemáticos através de </a:t>
            </a:r>
            <a:r>
              <a:rPr lang="pt-BR" sz="4000" b="1" dirty="0">
                <a:solidFill>
                  <a:srgbClr val="FFFF00"/>
                </a:solidFill>
              </a:rPr>
              <a:t>aproximações</a:t>
            </a:r>
            <a:r>
              <a:rPr lang="pt-BR" sz="2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80549" y="2296659"/>
            <a:ext cx="4335430" cy="850106"/>
          </a:xfrm>
          <a:solidFill>
            <a:schemeClr val="tx1">
              <a:alpha val="51000"/>
            </a:schemeClr>
          </a:solidFill>
        </p:spPr>
        <p:txBody>
          <a:bodyPr>
            <a:norm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Um pouco de filosofia...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2469254" y="5246171"/>
            <a:ext cx="365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sym typeface="Symbol"/>
              </a:rPr>
              <a:t>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15" name="Seta para baixo 14"/>
          <p:cNvSpPr/>
          <p:nvPr/>
        </p:nvSpPr>
        <p:spPr>
          <a:xfrm>
            <a:off x="2623129" y="5144573"/>
            <a:ext cx="45719" cy="1929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/>
          <p:cNvSpPr txBox="1"/>
          <p:nvPr/>
        </p:nvSpPr>
        <p:spPr>
          <a:xfrm>
            <a:off x="6058238" y="5246171"/>
            <a:ext cx="365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>
                <a:solidFill>
                  <a:srgbClr val="FF0000"/>
                </a:solidFill>
                <a:sym typeface="Symbol"/>
              </a:rPr>
              <a:t></a:t>
            </a:r>
            <a:endParaRPr lang="pt-BR" sz="3200" b="1" dirty="0">
              <a:solidFill>
                <a:srgbClr val="FF0000"/>
              </a:solidFill>
            </a:endParaRPr>
          </a:p>
        </p:txBody>
      </p:sp>
      <p:sp>
        <p:nvSpPr>
          <p:cNvPr id="20" name="Seta para baixo 19"/>
          <p:cNvSpPr/>
          <p:nvPr/>
        </p:nvSpPr>
        <p:spPr>
          <a:xfrm>
            <a:off x="6212113" y="5144573"/>
            <a:ext cx="45719" cy="19292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CaixaDeTexto 20"/>
          <p:cNvSpPr txBox="1"/>
          <p:nvPr/>
        </p:nvSpPr>
        <p:spPr>
          <a:xfrm>
            <a:off x="6588224" y="5353395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FF0000"/>
                </a:solidFill>
                <a:sym typeface="Symbol"/>
              </a:rPr>
              <a:t>Conversão</a:t>
            </a:r>
          </a:p>
          <a:p>
            <a:r>
              <a:rPr lang="pt-BR" b="1" dirty="0">
                <a:solidFill>
                  <a:srgbClr val="FF0000"/>
                </a:solidFill>
                <a:sym typeface="Symbol"/>
              </a:rPr>
              <a:t>Arredondamento</a:t>
            </a:r>
          </a:p>
          <a:p>
            <a:r>
              <a:rPr lang="pt-BR" b="1" dirty="0">
                <a:solidFill>
                  <a:srgbClr val="FF0000"/>
                </a:solidFill>
                <a:sym typeface="Symbol"/>
              </a:rPr>
              <a:t>Truncamento</a:t>
            </a:r>
          </a:p>
          <a:p>
            <a:r>
              <a:rPr lang="pt-BR" b="1" dirty="0">
                <a:solidFill>
                  <a:srgbClr val="FF0000"/>
                </a:solidFill>
                <a:sym typeface="Symbol"/>
              </a:rPr>
              <a:t>...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800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0" grpId="0"/>
      <p:bldP spid="11" grpId="0"/>
      <p:bldP spid="16" grpId="0"/>
      <p:bldP spid="15" grpId="0" animBg="1"/>
      <p:bldP spid="19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Exercício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/>
              <a:t>Calcular a integral abaixo: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03753"/>
            <a:ext cx="3521536" cy="306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899592" y="2603753"/>
            <a:ext cx="2808964" cy="1340440"/>
            <a:chOff x="5364088" y="2564904"/>
            <a:chExt cx="2808964" cy="1340440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564904"/>
              <a:ext cx="2556325" cy="134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927" y="2847295"/>
              <a:ext cx="2381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472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Resposta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2742159" cy="141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upo 4"/>
          <p:cNvGrpSpPr/>
          <p:nvPr/>
        </p:nvGrpSpPr>
        <p:grpSpPr>
          <a:xfrm>
            <a:off x="1043608" y="1711642"/>
            <a:ext cx="2808964" cy="1340440"/>
            <a:chOff x="5364088" y="2564904"/>
            <a:chExt cx="2808964" cy="1340440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2564904"/>
              <a:ext cx="2556325" cy="13404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34927" y="2847295"/>
              <a:ext cx="238125" cy="409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66495"/>
            <a:ext cx="2232248" cy="102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204" y="5166611"/>
            <a:ext cx="939082" cy="773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230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o">
  <a:themeElements>
    <a:clrScheme name="Median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o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o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1793</TotalTime>
  <Words>311</Words>
  <Application>Microsoft Office PowerPoint</Application>
  <PresentationFormat>Apresentação na tela (4:3)</PresentationFormat>
  <Paragraphs>78</Paragraphs>
  <Slides>20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20</vt:i4>
      </vt:variant>
    </vt:vector>
  </HeadingPairs>
  <TitlesOfParts>
    <vt:vector size="28" baseType="lpstr">
      <vt:lpstr>Arial</vt:lpstr>
      <vt:lpstr>Calibri</vt:lpstr>
      <vt:lpstr>Symbol</vt:lpstr>
      <vt:lpstr>Tw Cen MT</vt:lpstr>
      <vt:lpstr>Wingdings</vt:lpstr>
      <vt:lpstr>Wingdings 2</vt:lpstr>
      <vt:lpstr>Tema do Office</vt:lpstr>
      <vt:lpstr>Mediano</vt:lpstr>
      <vt:lpstr>Cálculo Numérico</vt:lpstr>
      <vt:lpstr>Apresentação do PowerPoint</vt:lpstr>
      <vt:lpstr>Apresentação do PowerPoint</vt:lpstr>
      <vt:lpstr>Apresentação do PowerPoint</vt:lpstr>
      <vt:lpstr>OK... Mas e o que é o Cálculo Numérico?</vt:lpstr>
      <vt:lpstr>Conjunto de métodos utilizados para obtenção do resultado de problemas matemáticos através de aproximações.</vt:lpstr>
      <vt:lpstr>Um pouco de filosofia...</vt:lpstr>
      <vt:lpstr>Exercício</vt:lpstr>
      <vt:lpstr>Resposta</vt:lpstr>
      <vt:lpstr>Que outra forma teríamos de resolver esse problema?</vt:lpstr>
      <vt:lpstr>Contínuo ---&gt; Discreto</vt:lpstr>
      <vt:lpstr>Resultados...</vt:lpstr>
      <vt:lpstr>Cálculo Numérico trabalha com aproximações</vt:lpstr>
      <vt:lpstr>O que veremos neste curso?</vt:lpstr>
      <vt:lpstr>Referência Bibliográfica</vt:lpstr>
      <vt:lpstr>Referências complementares</vt:lpstr>
      <vt:lpstr>Avaliação</vt:lpstr>
      <vt:lpstr>Sobre o Projeto</vt:lpstr>
      <vt:lpstr>Comunicação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que é Cálculo Numérico?</dc:title>
  <dc:creator>Guilherme</dc:creator>
  <cp:lastModifiedBy>rafael mesquita</cp:lastModifiedBy>
  <cp:revision>57</cp:revision>
  <dcterms:created xsi:type="dcterms:W3CDTF">2013-05-23T18:15:36Z</dcterms:created>
  <dcterms:modified xsi:type="dcterms:W3CDTF">2018-08-14T12:42:37Z</dcterms:modified>
</cp:coreProperties>
</file>